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8536836b9e4440" /><Relationship Type="http://schemas.openxmlformats.org/officeDocument/2006/relationships/extended-properties" Target="/docProps/app.xml" Id="R084ab4aae6694bcb" /><Relationship Type="http://schemas.openxmlformats.org/officeDocument/2006/relationships/officeDocument" Target="/ppt/presentation.xml" Id="Rc1c9be757cf04a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ac01667dd1431f"/>
  </p:sldMasterIdLst>
  <p:notesMasterIdLst>
    <p:notesMasterId xmlns:r="http://schemas.openxmlformats.org/officeDocument/2006/relationships" r:id="R3f858a5d988c4968"/>
  </p:notesMasterIdLst>
  <p:sldIdLst>
    <p:sldId xmlns:r="http://schemas.openxmlformats.org/officeDocument/2006/relationships" id="256" r:id="R7851ab4b46bf4db6"/>
    <p:sldId xmlns:r="http://schemas.openxmlformats.org/officeDocument/2006/relationships" id="257" r:id="R1a9d13fc13e54cb3"/>
    <p:sldId xmlns:r="http://schemas.openxmlformats.org/officeDocument/2006/relationships" id="258" r:id="R1832b3fdb87b421c"/>
    <p:sldId xmlns:r="http://schemas.openxmlformats.org/officeDocument/2006/relationships" id="259" r:id="R428cf9e0e4aa4d92"/>
    <p:sldId xmlns:r="http://schemas.openxmlformats.org/officeDocument/2006/relationships" id="260" r:id="Rcb4336b9f9b242b8"/>
    <p:sldId xmlns:r="http://schemas.openxmlformats.org/officeDocument/2006/relationships" id="261" r:id="R84a9ccfe5b3f45a0"/>
    <p:sldId xmlns:r="http://schemas.openxmlformats.org/officeDocument/2006/relationships" id="262" r:id="R7f5933bc941a4504"/>
    <p:sldId xmlns:r="http://schemas.openxmlformats.org/officeDocument/2006/relationships" id="263" r:id="Rfb154feab6254b12"/>
    <p:sldId xmlns:r="http://schemas.openxmlformats.org/officeDocument/2006/relationships" id="264" r:id="R40034264fd524fee"/>
    <p:sldId xmlns:r="http://schemas.openxmlformats.org/officeDocument/2006/relationships" id="265" r:id="Ra5c3c1907c824110"/>
    <p:sldId xmlns:r="http://schemas.openxmlformats.org/officeDocument/2006/relationships" id="266" r:id="Ra83db1d2e31d4068"/>
    <p:sldId xmlns:r="http://schemas.openxmlformats.org/officeDocument/2006/relationships" id="267" r:id="R3f6f6d8c411b4147"/>
    <p:sldId xmlns:r="http://schemas.openxmlformats.org/officeDocument/2006/relationships" id="268" r:id="R3f771f8eb1cf4ac7"/>
    <p:sldId xmlns:r="http://schemas.openxmlformats.org/officeDocument/2006/relationships" id="269" r:id="Ra3a9c1ac4a4a44b2"/>
    <p:sldId xmlns:r="http://schemas.openxmlformats.org/officeDocument/2006/relationships" id="270" r:id="R8b10ad14a2724bed"/>
    <p:sldId xmlns:r="http://schemas.openxmlformats.org/officeDocument/2006/relationships" id="271" r:id="R06979006cfd240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d31195c4ae426c" /><Relationship Type="http://schemas.openxmlformats.org/officeDocument/2006/relationships/slideMaster" Target="/ppt/slideMasters/slideMaster1.xml" Id="R78ac01667dd1431f" /><Relationship Type="http://schemas.openxmlformats.org/officeDocument/2006/relationships/notesMaster" Target="/ppt/notesMasters/notesMaster1.xml" Id="R3f858a5d988c4968" /><Relationship Type="http://schemas.openxmlformats.org/officeDocument/2006/relationships/presProps" Target="/ppt/presProps.xml" Id="R9e13eb2c7c0e4ee0" /><Relationship Type="http://schemas.openxmlformats.org/officeDocument/2006/relationships/tableStyles" Target="/ppt/tableStyles.xml" Id="R6f4224f6a194455f" /><Relationship Type="http://schemas.openxmlformats.org/officeDocument/2006/relationships/slide" Target="/ppt/slides/slide1.xml" Id="R7851ab4b46bf4db6" /><Relationship Type="http://schemas.openxmlformats.org/officeDocument/2006/relationships/slide" Target="/ppt/slides/slide2.xml" Id="R1a9d13fc13e54cb3" /><Relationship Type="http://schemas.openxmlformats.org/officeDocument/2006/relationships/slide" Target="/ppt/slides/slide3.xml" Id="R1832b3fdb87b421c" /><Relationship Type="http://schemas.openxmlformats.org/officeDocument/2006/relationships/slide" Target="/ppt/slides/slide4.xml" Id="R428cf9e0e4aa4d92" /><Relationship Type="http://schemas.openxmlformats.org/officeDocument/2006/relationships/slide" Target="/ppt/slides/slide5.xml" Id="Rcb4336b9f9b242b8" /><Relationship Type="http://schemas.openxmlformats.org/officeDocument/2006/relationships/slide" Target="/ppt/slides/slide6.xml" Id="R84a9ccfe5b3f45a0" /><Relationship Type="http://schemas.openxmlformats.org/officeDocument/2006/relationships/slide" Target="/ppt/slides/slide7.xml" Id="R7f5933bc941a4504" /><Relationship Type="http://schemas.openxmlformats.org/officeDocument/2006/relationships/slide" Target="/ppt/slides/slide8.xml" Id="Rfb154feab6254b12" /><Relationship Type="http://schemas.openxmlformats.org/officeDocument/2006/relationships/slide" Target="/ppt/slides/slide9.xml" Id="R40034264fd524fee" /><Relationship Type="http://schemas.openxmlformats.org/officeDocument/2006/relationships/slide" Target="/ppt/slides/slide10.xml" Id="Ra5c3c1907c824110" /><Relationship Type="http://schemas.openxmlformats.org/officeDocument/2006/relationships/slide" Target="/ppt/slides/slide11.xml" Id="Ra83db1d2e31d4068" /><Relationship Type="http://schemas.openxmlformats.org/officeDocument/2006/relationships/slide" Target="/ppt/slides/slide12.xml" Id="R3f6f6d8c411b4147" /><Relationship Type="http://schemas.openxmlformats.org/officeDocument/2006/relationships/slide" Target="/ppt/slides/slide13.xml" Id="R3f771f8eb1cf4ac7" /><Relationship Type="http://schemas.openxmlformats.org/officeDocument/2006/relationships/slide" Target="/ppt/slides/slide14.xml" Id="Ra3a9c1ac4a4a44b2" /><Relationship Type="http://schemas.openxmlformats.org/officeDocument/2006/relationships/slide" Target="/ppt/slides/slide15.xml" Id="R8b10ad14a2724bed" /><Relationship Type="http://schemas.openxmlformats.org/officeDocument/2006/relationships/slide" Target="/ppt/slides/slide16.xml" Id="R06979006cfd240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8b4d58dc2c42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14b83cf6e0425e" /><Relationship Type="http://schemas.openxmlformats.org/officeDocument/2006/relationships/notesMaster" Target="/ppt/notesMasters/notesMaster1.xml" Id="R9455eac03d7c40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b8b77b216449db" /><Relationship Type="http://schemas.openxmlformats.org/officeDocument/2006/relationships/notesMaster" Target="/ppt/notesMasters/notesMaster1.xml" Id="Rd355f7418f374c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191d6b62d3488f" /><Relationship Type="http://schemas.openxmlformats.org/officeDocument/2006/relationships/notesMaster" Target="/ppt/notesMasters/notesMaster1.xml" Id="R6e997ec83a5645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78c0d26d254c40" /><Relationship Type="http://schemas.openxmlformats.org/officeDocument/2006/relationships/notesMaster" Target="/ppt/notesMasters/notesMaster1.xml" Id="R7e9a4e8edc754e7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a8bd7c931a40c0" /><Relationship Type="http://schemas.openxmlformats.org/officeDocument/2006/relationships/notesMaster" Target="/ppt/notesMasters/notesMaster1.xml" Id="Rac2a3df4b51047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d132213b9324a69" /><Relationship Type="http://schemas.openxmlformats.org/officeDocument/2006/relationships/notesMaster" Target="/ppt/notesMasters/notesMaster1.xml" Id="R9dd2c904588d4c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1de817e02cc4917" /><Relationship Type="http://schemas.openxmlformats.org/officeDocument/2006/relationships/notesMaster" Target="/ppt/notesMasters/notesMaster1.xml" Id="R9f4568edb11f44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72095f56bc4a54" /><Relationship Type="http://schemas.openxmlformats.org/officeDocument/2006/relationships/notesMaster" Target="/ppt/notesMasters/notesMaster1.xml" Id="Re2a1c5f6aad040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11fd81004a946b1" /><Relationship Type="http://schemas.openxmlformats.org/officeDocument/2006/relationships/notesMaster" Target="/ppt/notesMasters/notesMaster1.xml" Id="Rc205fb15825245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1e34def69c4f47" /><Relationship Type="http://schemas.openxmlformats.org/officeDocument/2006/relationships/notesMaster" Target="/ppt/notesMasters/notesMaster1.xml" Id="R909dee6dd47242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dcd51aec8a4ad2" /><Relationship Type="http://schemas.openxmlformats.org/officeDocument/2006/relationships/notesMaster" Target="/ppt/notesMasters/notesMaster1.xml" Id="R32c55c1295ea411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420e3d182164827" /><Relationship Type="http://schemas.openxmlformats.org/officeDocument/2006/relationships/notesMaster" Target="/ppt/notesMasters/notesMaster1.xml" Id="R1007fb17037f4a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496a3305ae441b8" /><Relationship Type="http://schemas.openxmlformats.org/officeDocument/2006/relationships/notesMaster" Target="/ppt/notesMasters/notesMaster1.xml" Id="Ra5a5c3279c834da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6bd0e542a3b4059" /><Relationship Type="http://schemas.openxmlformats.org/officeDocument/2006/relationships/notesMaster" Target="/ppt/notesMasters/notesMaster1.xml" Id="R9359781fa6c64e3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cdbe1eaeb534ddb" /><Relationship Type="http://schemas.openxmlformats.org/officeDocument/2006/relationships/notesMaster" Target="/ppt/notesMasters/notesMaster1.xml" Id="R26d979e1d9e4443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b765ff0f94c4f8d" /><Relationship Type="http://schemas.openxmlformats.org/officeDocument/2006/relationships/notesMaster" Target="/ppt/notesMasters/notesMaster1.xml" Id="R5b876065faca43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Eonlint sponsor slide. Keep this slide when sharing the free template. Start the company pitch on slide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Say the customer outcome, not the product category. A reader should understand the company before you start speaking.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plain language. Name one customer, one problem, one mechanism, and one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named sources and dates in the final deck. Evidence beats adjectives.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the lower placeholder with one real screenshot. Do not add a feature grid.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Only use changes you can source. Put source links in speaker notes or an appendix.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accompanying TAM SAM SOM workbook. Match the assumptions and labels exactly.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consistent periods. Do not mix monthly revenue with annual costs or forecast metrics with actuals.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Actuals only unless explicitly marked forecast. Be prepared to provide source-system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what has already worked and what this round unlocks. Avoid listing every possible channel.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 fair to competitors. Specific tradeoffs build credibility; vague superiority claims destroy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milestone should retire a meaningful product, market, or technical risk.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concrete accomplishments and domain access. Remove vanity logos unless the experience directly matters.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accompanying financial model and runway workbook. The deck numbers must reconcile to the model.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accompanying use-of-funds and dilution workbooks. Have counsel review final financing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End with a specific next step. Move detailed diligence, references, and supporting research into an appendix or data room.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8bcef8638843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4c253fe58c408e" /><Relationship Type="http://schemas.openxmlformats.org/officeDocument/2006/relationships/slideLayout" Target="/ppt/slideLayouts/slideLayout1.xml" Id="R70b72a52829341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b72a52829341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6ad20b6a84ffe" /><Relationship Type="http://schemas.openxmlformats.org/officeDocument/2006/relationships/notesSlide" Target="/ppt/notesSlides/notesSlide1.xml" Id="R15e064a412a742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28fd4abe742a7" /><Relationship Type="http://schemas.openxmlformats.org/officeDocument/2006/relationships/notesSlide" Target="/ppt/notesSlides/notesSlide2.xml" Id="Rb91e1ef562614d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8b57ccd6524199" /><Relationship Type="http://schemas.openxmlformats.org/officeDocument/2006/relationships/notesSlide" Target="/ppt/notesSlides/notesSlide3.xml" Id="R04376619fda946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5faef847745c9" /><Relationship Type="http://schemas.openxmlformats.org/officeDocument/2006/relationships/notesSlide" Target="/ppt/notesSlides/notesSlide4.xml" Id="R1f6ac0da281b4c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1501ea77724a42" /><Relationship Type="http://schemas.openxmlformats.org/officeDocument/2006/relationships/notesSlide" Target="/ppt/notesSlides/notesSlide5.xml" Id="Rcd1803fdc34b4b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0053a83cf4e6b" /><Relationship Type="http://schemas.openxmlformats.org/officeDocument/2006/relationships/notesSlide" Target="/ppt/notesSlides/notesSlide6.xml" Id="R832f4bd87b2548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b686ff4d344e4" /><Relationship Type="http://schemas.openxmlformats.org/officeDocument/2006/relationships/notesSlide" Target="/ppt/notesSlides/notesSlide7.xml" Id="Re86c95590af944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a8a3f556c427a" /><Relationship Type="http://schemas.openxmlformats.org/officeDocument/2006/relationships/notesSlide" Target="/ppt/notesSlides/notesSlide8.xml" Id="Rfc2e36e4cdf148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410b5e3e8f4a7d" /><Relationship Type="http://schemas.openxmlformats.org/officeDocument/2006/relationships/notesSlide" Target="/ppt/notesSlides/notesSlide9.xml" Id="R71f9b2b37677480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3e8e4eb7741b6" /><Relationship Type="http://schemas.openxmlformats.org/officeDocument/2006/relationships/notesSlide" Target="/ppt/notesSlides/notesSlide10.xml" Id="R022590dd559244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197a5dd1ca4e49" /><Relationship Type="http://schemas.openxmlformats.org/officeDocument/2006/relationships/notesSlide" Target="/ppt/notesSlides/notesSlide11.xml" Id="Read7fe0aa61140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131c3e5ad43d3" /><Relationship Type="http://schemas.openxmlformats.org/officeDocument/2006/relationships/notesSlide" Target="/ppt/notesSlides/notesSlide12.xml" Id="R7e01de6960c346a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7add59b582435f" /><Relationship Type="http://schemas.openxmlformats.org/officeDocument/2006/relationships/notesSlide" Target="/ppt/notesSlides/notesSlide13.xml" Id="R5b310c789982418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86dde1f41484f" /><Relationship Type="http://schemas.openxmlformats.org/officeDocument/2006/relationships/notesSlide" Target="/ppt/notesSlides/notesSlide14.xml" Id="Re89c2eafa35a432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1508f1d1a42f2" /><Relationship Type="http://schemas.openxmlformats.org/officeDocument/2006/relationships/notesSlide" Target="/ppt/notesSlides/notesSlide15.xml" Id="Rf1aec31f8cba4ee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5e669fcc54b36" /><Relationship Type="http://schemas.openxmlformats.org/officeDocument/2006/relationships/notesSlide" Target="/ppt/notesSlides/notesSlide16.xml" Id="R2780456cd7cb4c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088644-8373-4CC9-B80D-42118652A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EONLINT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0AD7A-89A8-488D-841F-AF02498D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8477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50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450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Built for founders.</a:t>
            </a:r>
          </a:p>
          <a:p xmlns:a="http://schemas.openxmlformats.org/drawingml/2006/main">
            <a:pPr algn="l">
              <a:defRPr sz="450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450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Shipped by Eonlint.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A8624F-BFCF-4085-9DC3-08AF7E0FA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752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927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D7D4E2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D7D4E2"/>
                </a:solidFill>
                <a:latin typeface="Arial"/>
                <a:ea typeface="Arial"/>
                <a:cs typeface="Arial"/>
              </a:rPr>
              <a:t>A practical first-round toolkit for turning a real company into a clean, fundable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63DA0-20DB-412A-B6CE-187C5C97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73604E-2D11-49C8-9338-63109D8C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BUILD + MAINTAIN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B9BFA-9000-4344-9491-C5411B7F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47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Pay for the product. Get senior delivery and ongoing maintenance.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CB7C4-8C96-4EE0-A653-2B327CA4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29150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VIRTUAL CTO PARTNERSHIP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B80F89-3BCE-415C-9EE2-2D0A1700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9339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For long-horizon products: lower cash, aligned equity, shared ownership.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D4DC8C-F3CF-4937-89D9-7F426432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695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Clean. Fast. Scalable. No agency theatre.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ADD34-5E0C-4A5B-BD1C-518A64DA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019800"/>
            <a:ext cx="1981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</p:spTree>
    <p:extLst>
      <p:ext uri="{BB962C8B-B14F-4D97-AF65-F5344CB8AC3E}">
        <p14:creationId xmlns:p14="http://schemas.microsoft.com/office/powerpoint/2010/main" val="14222522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D6018-E4E6-4125-9402-AEBEB762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[COMPANY NAME]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9CFCD-0E43-4F87-B274-430F334B2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47800"/>
            <a:ext cx="8572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46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[The concrete outcome</a:t>
            </a:r>
          </a:p>
          <a:p xmlns:a="http://schemas.openxmlformats.org/drawingml/2006/main">
            <a:pPr algn="l">
              <a:defRPr sz="46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46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you create]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4CE69-04CE-4509-A36A-693BD508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857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D7D4E2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D7D4E2"/>
                </a:solidFill>
                <a:latin typeface="Arial"/>
                <a:ea typeface="Arial"/>
                <a:cs typeface="Arial"/>
              </a:rPr>
              <a:t>[One sentence: customer + painful problem + measurable result]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72D99-F8AC-4363-8772-C029BC4C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FC2849-1DB3-47A5-90EE-45FC271C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[Round]  /  [Month Year]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D910C-1E25-40BC-A540-22D0EF7B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911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00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[Founder name]  ·  [email]  ·  [website]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118B9-C393-4551-BE5D-5ED36428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552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737553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15B019-6628-45AE-BE8A-59A46E59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288C3-7E08-4A3F-8C7C-012EE7B71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Make the company obvious.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EBFF1E-BED3-4AB6-9F1C-8184CC642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If this slide needs a paragraph, the positioning is not ready.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1BF90-3BF1-4061-920F-A5E4D670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69E0F-2EB2-4E77-8452-F29113E8A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B0D0B-F18F-49B9-B827-7BF0336B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50F349-CD6D-4855-82CE-7E7CB41A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72025-73E9-44F3-8281-F7F0B986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955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FOR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2B9098-6091-43D8-B575-F555043A4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5095875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[Specific customer segment]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D5C78B-3C08-46D7-8A65-5685AA1C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955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WHO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8268F-E74E-42E2-B711-C116FECE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762250"/>
            <a:ext cx="5095875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[High-cost job or pain]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A2FDD7-B306-48FE-89DC-B4DC0792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WE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EDFCD0-8469-4FC0-AF39-AB1CD1AF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5095875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[Product and core mechanism]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C23161-D919-4100-988D-948499DCC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9052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SO THEY GET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16C594-5D7F-4138-8A3F-A30CB0F2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171950"/>
            <a:ext cx="5095875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[Measurable outcome]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66031A-D2BD-4413-B0AB-A609B949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[One-line company description assembled from the four blocks]</a:t>
            </a:r>
          </a:p>
        </p:txBody>
      </p:sp>
    </p:spTree>
    <p:extLst>
      <p:ext uri="{BB962C8B-B14F-4D97-AF65-F5344CB8AC3E}">
        <p14:creationId xmlns:p14="http://schemas.microsoft.com/office/powerpoint/2010/main" val="19780729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485612-A2FA-4013-9F1C-5098CBC4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B267B-45DE-41F1-A073-CB50DC89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Prove the pain is real.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CD01A1-3619-4ED6-B2C6-B1787013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Investors fund urgency. Show what breaks, what it costs, and why existing workarounds fail.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FA5AA-B218-4AC7-AF04-B2289F51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46CB6-2DB3-486C-8EFE-647F7D83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E25D78-3F85-4B21-87AB-EC21499A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0260C-9679-4D5D-910F-9316E0D3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B5FA3-1189-41D6-9399-67B7BBC7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95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PAIN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CFE7F5-7013-4998-B490-D319A6A1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5095875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repeatedly goes wrong?]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A58F4-2738-42AA-A2AC-9152CC79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95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COST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9CD9E9-837A-4793-BC2B-6969D8E2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762250"/>
            <a:ext cx="5095875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[Money, time, risk, or lost growth]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D91EEC-92D7-4A86-917A-B2A56DFA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54C113-2C69-4F3B-927E-4BFD3C34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509587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[Interviews, usage, revenue, waitlist, or workflow data]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32A790-2BCE-48E6-B876-C7F8BE70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0005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BAD ALTERNATIVES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DB6C30-CCBE-4E7A-A47A-C8B723F4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267200"/>
            <a:ext cx="509587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[Manual process / legacy tool / do nothing]</a:t>
            </a:r>
          </a:p>
        </p:txBody>
      </p:sp>
    </p:spTree>
    <p:extLst>
      <p:ext uri="{BB962C8B-B14F-4D97-AF65-F5344CB8AC3E}">
        <p14:creationId xmlns:p14="http://schemas.microsoft.com/office/powerpoint/2010/main" val="4872059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547DEB-FF0D-4E27-93A1-76BBFAC3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PRODUCT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45ABE7-AEDC-4A21-8ED5-38B35AFA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Show the shortest path to value.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3441B2-D68A-4F8C-8E93-C403B64DE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One workflow. Three steps. A visible before-and-after.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D51F1-387F-4E7E-8ABB-A74AFD11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C5348-88FB-49F6-9D19-D561671C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ADE8BB-F184-4A12-9921-119D20BA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906C47-A4E7-493D-9BDC-814A13261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27A60-B08A-4683-9B8A-4A7E64BF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01 · INPUT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CF23F5-5DED-4764-8FC6-9E5E40E8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143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the user brings]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F8861F-3DC5-4469-BB46-CAC64446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717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02 · CORE ACTION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32FED1-E41F-401A-A0EC-997832AE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876550"/>
            <a:ext cx="3143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the product does]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29597-19EE-40EA-BB30-51200027F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5717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03 · OUTCOME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514DC4-57D2-4D3F-90D5-4A7A19F5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76550"/>
            <a:ext cx="3143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changes for the user]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2D9F7E-C9F6-4585-A6F9-637CE2B3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8204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[Add one real product screenshot here. Crop tightly. Label the value, not the feature.]</a:t>
            </a:r>
          </a:p>
        </p:txBody>
      </p:sp>
    </p:spTree>
    <p:extLst>
      <p:ext uri="{BB962C8B-B14F-4D97-AF65-F5344CB8AC3E}">
        <p14:creationId xmlns:p14="http://schemas.microsoft.com/office/powerpoint/2010/main" val="10835966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CFB89B-D62F-4D21-A54B-467B0D6F8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TIMING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FBAE3E-7DBB-4AE1-A381-5FEAC2FE5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Why does this win now?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CEFF1D-AF20-4415-8488-E339293C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Tie the company to a structural shift, not a trend word.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92662-3828-451A-B190-CB971075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EA002-1222-43BC-8583-86D3185A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A91A0-62AD-4382-BA2A-33468399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64F972-760C-4B41-998E-AABAB411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2D1CE-98B6-4162-84B9-EBCDFA20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MARKET SHIFT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B14875-884C-4973-AF2C-1E503041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5095875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changed in buyer behavior, regulation, cost, or distribution?]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CCB9F9-302C-4D24-90BF-0F9A388F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71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TECHNOLOGY SHIFT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D9F511-D76B-459A-8A8A-C1965118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857500"/>
            <a:ext cx="5095875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became possible or dramatically cheaper?]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CB1ED0-D8FB-4658-93B4-BB673ECD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WINDOW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D88F7-D253-4C7C-87A2-075C4116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[Why incumbents are slow and why the next 24 months matter]</a:t>
            </a:r>
          </a:p>
        </p:txBody>
      </p:sp>
    </p:spTree>
    <p:extLst>
      <p:ext uri="{BB962C8B-B14F-4D97-AF65-F5344CB8AC3E}">
        <p14:creationId xmlns:p14="http://schemas.microsoft.com/office/powerpoint/2010/main" val="3430923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DD406-08CC-4748-8F99-96BFCBFF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MARKET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000066-E768-438F-B0B6-6DD223D8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Size the market from the ground up.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065725-DCCB-49CD-B2E0-97833942C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A believable wedge is stronger than a huge unsourced number.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E29D1-1040-434C-91FF-AD888F02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BF30BA-A5D2-4DD8-834C-B16F6D676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C98D1-93BD-4130-B04F-AE48A609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B8C6F-FFF6-4E21-9CD6-B503A252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B056E4-6090-45F8-9B4D-9AB01E3F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54EC0-7768-46F7-9FF3-D77907B2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14325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[All relevant annual spend]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[Source + year]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D2E0E2-27B8-4B35-8600-41527667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717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SAM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1C4B37-5084-4B98-BB65-40C7C0FCB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857500"/>
            <a:ext cx="314325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[Reachable segment]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[Geography + constraints]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F43C78-770D-4B78-AA21-EE938E50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5717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SOM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233111-3B23-4F78-B943-913628AA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57500"/>
            <a:ext cx="314325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[3–5 year obtainable revenue]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[Capacity + conversion]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7B8DA1-5CB7-4CDE-B2B3-C509CBFF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BOTTOM-UP CHECK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C19615-B416-4B7B-99CA-AF329130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[Accounts reached] × [conversion] × [annual revenue per account] = [market wedge]</a:t>
            </a:r>
          </a:p>
        </p:txBody>
      </p:sp>
    </p:spTree>
    <p:extLst>
      <p:ext uri="{BB962C8B-B14F-4D97-AF65-F5344CB8AC3E}">
        <p14:creationId xmlns:p14="http://schemas.microsoft.com/office/powerpoint/2010/main" val="689010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50FAC4-9E34-4903-977B-0B4C2B41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FA0900-0001-4CE2-9512-5D6BEF4A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Show how money moves.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03367-BE10-40B9-94D4-CFE52A6A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Price, buyer, margin, and expansion should fit on one slide.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E375CB-BAB2-422C-AD4F-0D440455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DED1BE-3067-405F-9FAB-CB380B52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1A5483-CCDD-4FAF-AC75-857174829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C8EAB8-11B3-4F33-A375-2F3D6C24C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FEAFB3-4E39-496F-8C60-2DA0D27D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BUYER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46E674-87AD-4A30-BDBD-EF1F8C74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2476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[Who signs?]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57CFF-04AF-45BB-AF23-210B1D8C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5717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PRICE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E13ED3-C2D1-4E96-85EB-9D1874DF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857500"/>
            <a:ext cx="2476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[₹ / $ per month or transaction]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A50279-6529-49E0-B757-9B45F8EC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GROSS MARGIN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4FDD4-9A34-43C7-B4F8-6A7828F9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857500"/>
            <a:ext cx="2476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[% and key cost driver]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773D8-692C-4661-9FFF-D7194433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EXPANSION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14D7AA-76C4-4D9B-A555-63C6A8F34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857500"/>
            <a:ext cx="25336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[Why spend grows]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8C96CA-3DFB-40FF-8897-66404F87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UNIT ECONOMICS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657988-A2CE-4803-825C-73FDAD9BE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108204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[CAC]  ·  [Payback]  ·  [LTV]  ·  [Retention]  ·  [Contribution margin]</a:t>
            </a:r>
          </a:p>
        </p:txBody>
      </p:sp>
    </p:spTree>
    <p:extLst>
      <p:ext uri="{BB962C8B-B14F-4D97-AF65-F5344CB8AC3E}">
        <p14:creationId xmlns:p14="http://schemas.microsoft.com/office/powerpoint/2010/main" val="20444791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01B2A9-D72F-4557-A44F-6AE7C224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TRACTION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6901B3-9B44-4AEF-800E-1FE6431D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Use numbers that survive diligence.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2C0158-3646-4E9F-86FB-26DAB526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Pick one north-star metric and three supporting signals. Label periods and sources.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BC2EA6-413A-4A71-9267-4E2FBE31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811210-3541-41AD-97B5-8A7DFB4F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A3586-9165-49C7-884B-76E34B61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B8E29-56D9-4231-A6FB-4FCE51DC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150C9F-827C-4247-976D-BD488127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NORTH-STAR METRIC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3D492B-7720-4E9E-A420-AF1EABA8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50958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[Value]</a:t>
            </a:r>
          </a:p>
          <a:p xmlns:a="http://schemas.openxmlformats.org/drawingml/2006/main">
            <a:pPr algn="l">
              <a:defRPr sz="25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[Metric · period]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BF8493-8CE8-48A3-87ED-C0D62F72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336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GROWTH OR RETENTION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7A01FE-8656-43A3-AD3F-DE8AF935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819400"/>
            <a:ext cx="50958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[Value]</a:t>
            </a:r>
          </a:p>
          <a:p xmlns:a="http://schemas.openxmlformats.org/drawingml/2006/main">
            <a:pPr algn="l">
              <a:defRPr sz="25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[Definition · cohort]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376F7-B6DE-4723-97DD-1347581E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EVIDENCE STRIP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01CE3-FEA1-40D0-8A05-07192DE5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108204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[Revenue]   [Active users]   [Pipeline]   [Customer proof]</a:t>
            </a:r>
          </a:p>
        </p:txBody>
      </p:sp>
    </p:spTree>
    <p:extLst>
      <p:ext uri="{BB962C8B-B14F-4D97-AF65-F5344CB8AC3E}">
        <p14:creationId xmlns:p14="http://schemas.microsoft.com/office/powerpoint/2010/main" val="15041127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C21D1-7364-4709-A562-342A754F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GO TO MARKET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6AFC0-4B73-4776-87D7-34FA704B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Explain the repeatable route to customers.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F10A2A-678F-4CFA-BA10-7BE37B50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Channel names are not a strategy. Show motion, proof, and next constraint.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55B680-CD82-47BD-832F-27B1CA99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689C11-F0E8-4816-9AB5-51B6016B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3DAFF-C1B1-4BA4-8E94-331F09A9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D093E-0A44-4076-AF72-334AC513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F2D88F-FC06-48CD-8E23-A239807C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FIRST WEDGE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E3BDE-3A74-499D-99F3-24DE9566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4290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[Beachhead customer + trigger]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39B011-82D3-40A5-B200-49420485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71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ACQUISITION MOTION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814B1-3C3D-4330-A6EE-091F98EB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57500"/>
            <a:ext cx="34290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[Founder-led / content / outbound / partners / product-led]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B44361-08EB-440D-8873-7020F8D3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5717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PROOF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E31788-A9D2-4A5F-9C90-CDBF211FD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57500"/>
            <a:ext cx="34290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[Conversion / CAC / cycle / pipeline]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9A4203-D7B0-429E-B701-36ABAA2A8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NEXT 12 MONTHS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ED1C48-BAE2-4541-957A-E2BFC6DC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8204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[Milestone 1]  →  [Milestone 2]  →  [Milestone 3]</a:t>
            </a:r>
          </a:p>
        </p:txBody>
      </p:sp>
    </p:spTree>
    <p:extLst>
      <p:ext uri="{BB962C8B-B14F-4D97-AF65-F5344CB8AC3E}">
        <p14:creationId xmlns:p14="http://schemas.microsoft.com/office/powerpoint/2010/main" val="17360155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52F129-4304-4448-A643-451A6E2D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COMPETITION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177232-6444-45EF-B567-99185BFF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Name the real alternatives.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129E41-F562-4FC6-8D9E-EFB347C6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Your biggest competitor is often the current workflow, not another startup.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15434C-C54E-4ED5-9F05-CB155236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DB559F-4A0B-48DF-B258-2477AF05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D443C0-1B34-4062-A7A9-3E6AA0F97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33965D-790F-48D9-A892-D9D3A941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74B616-4F1B-4AF9-926E-F1D54625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ALTERNATIVE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67652B-C4CF-4FDA-BA5A-2A31DF89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5146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WHY BUYERS USE 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C38E4D-5557-4FC3-8FF8-7BC2F129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146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WHERE IT BREAKS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65741-9089-4D58-BCB2-C2658D3A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51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YOUR WEDGE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3118FE-B46E-4591-885A-C109F020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247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[Do nothing / manual]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584EAA-34CF-4FBF-B874-F7A6470D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857500"/>
            <a:ext cx="2857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[Reason]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05D36E-8029-402D-91A8-7AF4F2D0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857500"/>
            <a:ext cx="247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[Failure]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978B04-07AB-45A7-9DD4-C155FFFE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857500"/>
            <a:ext cx="21526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8B5CF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[Specific advantage]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1FFCDE-6CD5-47BB-9090-9AE31110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33800"/>
            <a:ext cx="247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[Incumbent]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4EBBC9-6122-40A4-8395-F0270D5E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733800"/>
            <a:ext cx="2857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[Reason]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B7186A-DDC8-4565-992C-76B288FD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33800"/>
            <a:ext cx="247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[Failure]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FE834C-A5F5-4701-B674-1620568AD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733800"/>
            <a:ext cx="21526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8B5CF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[Specific advantage]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5D7597-1AB3-4FB4-9FD0-0C7DE9925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247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[Direct competitor]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252703-E9A1-46FD-8641-E1C61266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610100"/>
            <a:ext cx="2857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[Reason]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3B2B09-7BF2-4932-AD5A-C369CB3BD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10100"/>
            <a:ext cx="247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[Failure]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F04DE8-B001-4307-8C93-C2E42CF1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610100"/>
            <a:ext cx="21526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8B5CF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[Specific advantage]</a:t>
            </a:r>
          </a:p>
        </p:txBody>
      </p:sp>
    </p:spTree>
    <p:extLst>
      <p:ext uri="{BB962C8B-B14F-4D97-AF65-F5344CB8AC3E}">
        <p14:creationId xmlns:p14="http://schemas.microsoft.com/office/powerpoint/2010/main" val="175475780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D53697-85FA-4844-BE6D-FD42A5EC6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ROADMAP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8F50C-2E31-4E1D-B114-BC48B9E76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Connect product work to business proof.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9FAA93-A442-4FE4-AAA9-448F0828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A roadmap is a sequence of de-risking milestones, not a feature backlog.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494DE-C6B1-4D3A-B6F4-4B618F3C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E3E1B0-17F2-4044-81BC-7E55295F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FE25A-6EAA-478F-8847-D185D885A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0ACA4-C4D3-47A8-96CE-1182BE516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F0D67-8D85-471D-A2B5-ABFF8EB39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NOW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31E22-D15B-4E2D-A044-F6FC9C4D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1432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[Current product]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[Known constraint]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3D2350-A754-4DA9-B34E-3E2B4CE56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717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NEXT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48D6E-D5DA-4737-8FA5-0CC008B9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857500"/>
            <a:ext cx="31432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[6-month milestone]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[Evidence it creates]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E3D440-13B1-4295-BA26-3486528D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5717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LATER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885D2-97C5-4677-B44E-EC8B4B25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57500"/>
            <a:ext cx="31432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[12–18 month milestone]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[New capability or market]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3DEC8F-CB00-4F96-95B7-F0BE05EE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TECHNICAL MOAT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EBEA70-5704-4105-9E90-F1B30178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820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[Data, workflow depth, integration, distribution, or learning loop that compounds]</a:t>
            </a:r>
          </a:p>
        </p:txBody>
      </p:sp>
    </p:spTree>
    <p:extLst>
      <p:ext uri="{BB962C8B-B14F-4D97-AF65-F5344CB8AC3E}">
        <p14:creationId xmlns:p14="http://schemas.microsoft.com/office/powerpoint/2010/main" val="63538286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F59D6B-C040-45F3-BA9C-3E71BE648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TEAM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FDBDFF-4704-4EB8-9A44-8B876E93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Show unfair founder–problem fit.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B6198-EDEC-4523-A56D-4B838764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Titles do not matter. Evidence of speed, insight, and relevant execution does.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E620C-4035-4E23-8BBC-A9835CDFC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9C3E9A-5081-4869-BEB1-D2C66378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22649-116E-4C7D-AE9C-720A5A3D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42ADEA-EDAA-4E6D-A517-3C6F9ED6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4F922D-FBA7-4A0E-8A4F-27EB7B14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FOUNDER 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7A5B4-EDB6-4DCA-B3A6-7114DB4A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509587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[Name]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[Relevant proof]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they own]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EE45E-4E1D-40F9-836B-456E0684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7175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FOUNDER 02 / KEY LEADER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D4820C-0D4F-42E9-AABB-F7E9A84E4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857500"/>
            <a:ext cx="5095875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[Name]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[Relevant proof]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[What they own]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ADEA2A-780A-46B4-98AD-0BF2B0D5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GAP TO CLOSE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123F2B-8810-4447-9B26-FD36138E8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[The next critical hire or advisor—and why now]</a:t>
            </a:r>
          </a:p>
        </p:txBody>
      </p:sp>
    </p:spTree>
    <p:extLst>
      <p:ext uri="{BB962C8B-B14F-4D97-AF65-F5344CB8AC3E}">
        <p14:creationId xmlns:p14="http://schemas.microsoft.com/office/powerpoint/2010/main" val="14525901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A23BA7-7894-488A-A770-CEBAC99E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FINANCIAL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4EE093-5A94-4D93-A013-ACA7E693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Make the operating plan legible.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DBE17F-0C69-4469-BC54-9A7A3EDD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Show the three numbers that drive the model and the milestone this capital buys.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DE6B6C-1918-4523-B162-42F5FC72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6B472-B46C-4D76-8523-90EB3748A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E0BC4C-BCBE-4613-B1A3-709BC260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A278CC-CC32-4128-A2E0-CA31323A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F8D65A-8C59-4728-A193-631FCCEE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REVENUE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4413DC-05ED-4F44-8EC7-C1F45B8D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14325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[Current]  →  [18-month target]</a:t>
            </a:r>
          </a:p>
          <a:p xmlns:a="http://schemas.openxmlformats.org/drawingml/2006/main">
            <a:pPr algn="l">
              <a:defRPr sz="18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[Primary driver]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255B67-EACB-4196-98B0-4A066194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BURN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711C8F-EC44-4499-BEBC-F01E859A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857500"/>
            <a:ext cx="314325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[Current]  →  [planned]</a:t>
            </a:r>
          </a:p>
          <a:p xmlns:a="http://schemas.openxmlformats.org/drawingml/2006/main">
            <a:pPr algn="l">
              <a:defRPr sz="18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[Major cost driver]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DB0E56-A971-406E-8003-783D2B083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RUNWAY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20C1FB-1C96-4D6F-A975-DD67BACD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57500"/>
            <a:ext cx="314325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[Months post-round]</a:t>
            </a:r>
          </a:p>
          <a:p xmlns:a="http://schemas.openxmlformats.org/drawingml/2006/main">
            <a:pPr algn="l">
              <a:defRPr sz="18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[Buffer included]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C43949-6CE3-403A-94AF-FEEF96FC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CORE ASSUMPTIONS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73F2D-762E-49C6-A113-13E2C273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108204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[Growth]   [Churn]   [ARPU]   [Gross margin]   [Hiring pace]</a:t>
            </a:r>
          </a:p>
        </p:txBody>
      </p:sp>
    </p:spTree>
    <p:extLst>
      <p:ext uri="{BB962C8B-B14F-4D97-AF65-F5344CB8AC3E}">
        <p14:creationId xmlns:p14="http://schemas.microsoft.com/office/powerpoint/2010/main" val="14730051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049217-A491-4398-AB74-75EE264F0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THE ROUND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09EE6-CF4B-495D-BFFD-07C80469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State the ask without theatre.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A21EC-AC7D-4937-9E30-098B13FC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Investors need the amount, instrument, runway, and de-risking milestones.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562836-ECEE-48EF-8169-C630AF03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1B8DB7-510A-4482-86EE-FB70C8CA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254143-F866-4C17-B3B1-85CD9D4F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A2988-996E-46CA-9C0D-20B70197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8AE44-D1C6-4F4D-8850-623162CD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RAISE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A6FC77-469F-4A7E-8441-0472260C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143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8B5CF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[₹ / $ amount]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5FB36D-7F85-4EA9-8008-1EC37FAF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RUNWAY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1DB6FA-DFFA-4CE3-A96A-3CEFDDA5D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857500"/>
            <a:ext cx="3143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[Months]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16CAA0-7DAB-4C1B-AA4E-371E9AB4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5717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INSTRUMENT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C7B6B7-DB9E-4CBA-A125-B8716929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57500"/>
            <a:ext cx="31432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[Equity / SAFE / note]</a:t>
            </a:r>
          </a:p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[Key terms if decided]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9DD97C-81FD-46B7-9EDC-F269AE61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WHAT THIS ROUND PROVES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DD704-5C26-444F-822E-02517B9E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1082040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[Product milestone]   [Market milestone]   [Revenue milestone]   [Team milestone]</a:t>
            </a:r>
          </a:p>
        </p:txBody>
      </p:sp>
    </p:spTree>
    <p:extLst>
      <p:ext uri="{BB962C8B-B14F-4D97-AF65-F5344CB8AC3E}">
        <p14:creationId xmlns:p14="http://schemas.microsoft.com/office/powerpoint/2010/main" val="44477445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08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8CBC9-7D00-4040-8018-A9FAAF47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CLOSE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842D2-70AA-477B-A10E-FEBF6FDB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Name the risks. Own the next step.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AD443-9D02-4D6F-9E34-F74B6018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Confidence comes from clarity, not pretending risk does not exist.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2BF12-5C41-4F95-8D3B-331EF27B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481EB-CF9D-4BB0-B650-1CAFE3EE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40005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9B652C-4052-4102-9B11-60DDAD0E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878292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878292"/>
                </a:solidFill>
                <a:latin typeface="Arial"/>
                <a:ea typeface="Arial"/>
                <a:cs typeface="Arial"/>
              </a:rPr>
              <a:t>Replace every bracket. Remove every claim you cannot prove.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228212-EFAF-4A87-9593-58712E8A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1695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825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eonlint.com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1E7198-AD32-4D13-B9FA-941586C1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RISK 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4D0D0-1DFF-4733-94B3-5EF770EF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5095875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[Most important risk]</a:t>
            </a:r>
          </a:p>
          <a:p xmlns:a="http://schemas.openxmlformats.org/drawingml/2006/main">
            <a:pPr algn="l">
              <a:defRPr sz="15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[How you are testing it]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36BF00-3AC7-4593-A967-D5683EBB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5336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RISK 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3F16E5-307D-4B17-9EA9-4B09F175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819400"/>
            <a:ext cx="5095875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[Second risk]</a:t>
            </a:r>
          </a:p>
          <a:p xmlns:a="http://schemas.openxmlformats.org/drawingml/2006/main">
            <a:pPr algn="l">
              <a:defRPr sz="15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[Mitigation or milestone]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0E8222-919D-48BC-AA86-CDE37650B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WHY THIS TEAM WINS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6A1BF0-E355-4D4E-AC2E-22DD57B6C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714375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8B5CF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[One sharp closing argument grounded in evidence]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A40647-FF10-445C-A21A-CD157304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438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C4B5FD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C4B5FD"/>
                </a:solidFill>
                <a:latin typeface="Arial"/>
                <a:ea typeface="Arial"/>
                <a:cs typeface="Arial"/>
              </a:rPr>
              <a:t>NEXT STEP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BA8FDA-4AA5-4D4F-9289-5EB1A05B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724400"/>
            <a:ext cx="321945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6"/>
          </a:solidFill>
          <a:ln xmlns:a="http://schemas.openxmlformats.org/drawingml/2006/main" w="9525">
            <a:solidFill>
              <a:srgbClr val="292631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[Meeting / diligence / intro]</a:t>
            </a:r>
          </a:p>
          <a:p xmlns:a="http://schemas.openxmlformats.org/drawingml/2006/main">
            <a:pPr algn="l">
              <a:defRPr sz="1575" b="0" i="0">
                <a:solidFill>
                  <a:srgbClr val="F8F7F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8F7FF"/>
                </a:solidFill>
                <a:latin typeface="Arial"/>
                <a:ea typeface="Arial"/>
                <a:cs typeface="Arial"/>
              </a:rPr>
              <a:t>[email]</a:t>
            </a:r>
          </a:p>
        </p:txBody>
      </p:sp>
    </p:spTree>
    <p:extLst>
      <p:ext uri="{BB962C8B-B14F-4D97-AF65-F5344CB8AC3E}">
        <p14:creationId xmlns:p14="http://schemas.microsoft.com/office/powerpoint/2010/main" val="19491343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2026-10-04T05:46:33.1370000Z</dcterms:created>
  <dcterms:modified xsi:type="dcterms:W3CDTF">2026-10-04T05:46:33.1370000Z</dcterms:modified>
</coreProperties>
</file>